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Roboto Medium"/>
      <p:regular r:id="rId64"/>
      <p:bold r:id="rId65"/>
      <p:italic r:id="rId66"/>
      <p:boldItalic r:id="rId67"/>
    </p:embeddedFont>
    <p:embeddedFont>
      <p:font typeface="Poppins"/>
      <p:regular r:id="rId68"/>
      <p:bold r:id="rId69"/>
      <p:italic r:id="rId70"/>
      <p:boldItalic r:id="rId71"/>
    </p:embeddedFont>
    <p:embeddedFont>
      <p:font typeface="Poppins Medium"/>
      <p:regular r:id="rId72"/>
      <p:bold r:id="rId73"/>
      <p:italic r:id="rId74"/>
      <p:boldItalic r:id="rId75"/>
    </p:embeddedFont>
    <p:embeddedFont>
      <p:font typeface="Poppins SemiBold"/>
      <p:regular r:id="rId76"/>
      <p:bold r:id="rId77"/>
      <p:italic r:id="rId78"/>
      <p:boldItalic r:id="rId79"/>
    </p:embeddedFont>
    <p:embeddedFont>
      <p:font typeface="Poppins ExtraBold"/>
      <p:bold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PoppinsExtraBold-bold.fntdata"/><Relationship Id="rId81" Type="http://schemas.openxmlformats.org/officeDocument/2006/relationships/font" Target="fonts/PoppinsExtra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PoppinsMedium-bold.fntdata"/><Relationship Id="rId72" Type="http://schemas.openxmlformats.org/officeDocument/2006/relationships/font" Target="fonts/PoppinsMedium-regular.fntdata"/><Relationship Id="rId31" Type="http://schemas.openxmlformats.org/officeDocument/2006/relationships/slide" Target="slides/slide27.xml"/><Relationship Id="rId75" Type="http://schemas.openxmlformats.org/officeDocument/2006/relationships/font" Target="fonts/PoppinsMedium-boldItalic.fntdata"/><Relationship Id="rId30" Type="http://schemas.openxmlformats.org/officeDocument/2006/relationships/slide" Target="slides/slide26.xml"/><Relationship Id="rId74" Type="http://schemas.openxmlformats.org/officeDocument/2006/relationships/font" Target="fonts/PoppinsMedium-italic.fntdata"/><Relationship Id="rId33" Type="http://schemas.openxmlformats.org/officeDocument/2006/relationships/slide" Target="slides/slide29.xml"/><Relationship Id="rId77" Type="http://schemas.openxmlformats.org/officeDocument/2006/relationships/font" Target="fonts/PoppinsSemiBold-bold.fntdata"/><Relationship Id="rId32" Type="http://schemas.openxmlformats.org/officeDocument/2006/relationships/slide" Target="slides/slide28.xml"/><Relationship Id="rId76" Type="http://schemas.openxmlformats.org/officeDocument/2006/relationships/font" Target="fonts/PoppinsSemiBold-regular.fntdata"/><Relationship Id="rId35" Type="http://schemas.openxmlformats.org/officeDocument/2006/relationships/slide" Target="slides/slide31.xml"/><Relationship Id="rId79" Type="http://schemas.openxmlformats.org/officeDocument/2006/relationships/font" Target="fonts/PoppinsSemiBold-boldItalic.fntdata"/><Relationship Id="rId34" Type="http://schemas.openxmlformats.org/officeDocument/2006/relationships/slide" Target="slides/slide30.xml"/><Relationship Id="rId78" Type="http://schemas.openxmlformats.org/officeDocument/2006/relationships/font" Target="fonts/PoppinsSemiBold-italic.fntdata"/><Relationship Id="rId71" Type="http://schemas.openxmlformats.org/officeDocument/2006/relationships/font" Target="fonts/Poppins-boldItalic.fntdata"/><Relationship Id="rId70" Type="http://schemas.openxmlformats.org/officeDocument/2006/relationships/font" Target="fonts/Poppins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6.xml"/><Relationship Id="rId64" Type="http://schemas.openxmlformats.org/officeDocument/2006/relationships/font" Target="fonts/RobotoMedium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8.xml"/><Relationship Id="rId66" Type="http://schemas.openxmlformats.org/officeDocument/2006/relationships/font" Target="fonts/RobotoMedium-italic.fntdata"/><Relationship Id="rId21" Type="http://schemas.openxmlformats.org/officeDocument/2006/relationships/slide" Target="slides/slide17.xml"/><Relationship Id="rId65" Type="http://schemas.openxmlformats.org/officeDocument/2006/relationships/font" Target="fonts/RobotoMedium-bold.fntdata"/><Relationship Id="rId24" Type="http://schemas.openxmlformats.org/officeDocument/2006/relationships/slide" Target="slides/slide20.xml"/><Relationship Id="rId68" Type="http://schemas.openxmlformats.org/officeDocument/2006/relationships/font" Target="fonts/Poppins-regular.fntdata"/><Relationship Id="rId23" Type="http://schemas.openxmlformats.org/officeDocument/2006/relationships/slide" Target="slides/slide19.xml"/><Relationship Id="rId67" Type="http://schemas.openxmlformats.org/officeDocument/2006/relationships/font" Target="fonts/RobotoMedium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Poppins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106c4310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7106c431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106c4310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106c4310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106c4310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106c4310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106c4310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106c4310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106c4310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7106c4310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7106c4310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7106c4310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7106c4310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7106c4310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106c4310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7106c4310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7106c4310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7106c4310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106c4310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7106c4310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77d38a23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77d38a23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5e71e0a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75e71e0a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75e71e0ab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75e71e0ab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5e71e0ab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75e71e0ab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5e71e0ab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5e71e0ab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75e71e0ab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75e71e0ab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75e71e0ab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75e71e0ab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5e71e0ab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75e71e0ab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5e71e0ab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75e71e0ab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5e71e0ab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75e71e0ab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5e71e0ab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75e71e0ab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577d3219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577d3219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5e71e0ab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5e71e0ab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5e71e0ab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5e71e0ab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5e71e0ab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75e71e0ab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5e71e0ab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75e71e0ab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75e71e0ab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75e71e0ab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75e71e0ab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75e71e0ab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75e71e0ab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75e71e0ab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75e71e0ab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75e71e0ab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75e71e0ab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75e71e0ab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5e71e0ab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5e71e0ab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577d38a23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577d38a23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5e71e0ab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5e71e0ab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5e71e0ab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75e71e0ab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5e71e0ab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75e71e0ab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5e71e0ab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75e71e0ab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75e71e0ab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75e71e0ab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75e71e0ab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75e71e0ab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75e71e0ab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75e71e0ab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75e71e0ab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75e71e0ab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5e71e0ab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5e71e0ab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6a08fc17b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6a08fc17b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1c763720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1c763720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1c76372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1c76372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77d3219e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577d3219e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77d3219e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77d3219e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724124bd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724124bd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f4779ef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f4779ef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77d3219e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77d3219e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106c4310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7106c431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008d26b9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008d26b9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106c4310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106c4310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106c4310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106c4310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Relationship Id="rId4" Type="http://schemas.openxmlformats.org/officeDocument/2006/relationships/hyperlink" Target="https://www.youtube.com/c/theblindlife/featured" TargetMode="External"/><Relationship Id="rId5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382200" y="1190225"/>
            <a:ext cx="5761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Te damos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la bienvenida!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382200" y="2975825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oppins"/>
                <a:ea typeface="Poppins"/>
                <a:cs typeface="Poppins"/>
                <a:sym typeface="Poppins"/>
              </a:rPr>
              <a:t>Tester de Accesibilidad Web</a:t>
            </a:r>
            <a:endParaRPr i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Luminancia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574275" y="1453175"/>
            <a:ext cx="84198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adaptación a la luz o la oscuridad (sistema visual)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Las diferencias individuales (personas)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 contexto circundante (Fondo figura)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 b="0" l="0" r="69371" t="0"/>
          <a:stretch/>
        </p:blipFill>
        <p:spPr>
          <a:xfrm>
            <a:off x="2798923" y="3035375"/>
            <a:ext cx="1521625" cy="15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4">
            <a:alphaModFix/>
          </a:blip>
          <a:srcRect b="0" l="69371" r="0" t="0"/>
          <a:stretch/>
        </p:blipFill>
        <p:spPr>
          <a:xfrm>
            <a:off x="4823448" y="3035375"/>
            <a:ext cx="1521625" cy="15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Contraste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574275" y="1453175"/>
            <a:ext cx="84198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la diferencia de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luminancia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entre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dos colores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que puedan estar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uno al lado del otro o uno encima del otro.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900" y="2707550"/>
            <a:ext cx="6342456" cy="20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0" y="372075"/>
            <a:ext cx="91440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¿Qué es el Ratio de contraste?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74275" y="2672375"/>
            <a:ext cx="84198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la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relación entre la luminancia del color más brillante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(blanco)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 la del color más oscuro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(negro) que la pantalla es capaz de reproducir. 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571800" y="372075"/>
            <a:ext cx="84198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Criterio 1.4.1 Uso del color (Nivel A)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686100" y="2443775"/>
            <a:ext cx="77718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Establece que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 color no debe ser el único medio visual para transmitir información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indicar una acción, pedir una respuesta o distinguir un elemento visual.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/>
        </p:nvSpPr>
        <p:spPr>
          <a:xfrm>
            <a:off x="165525" y="257125"/>
            <a:ext cx="8774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Mensajes de estado</a:t>
            </a:r>
            <a:endParaRPr sz="51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075" y="3017100"/>
            <a:ext cx="59436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200" y="1893100"/>
            <a:ext cx="59436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165525" y="257125"/>
            <a:ext cx="8774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Instrucciones basadas en el color </a:t>
            </a:r>
            <a:endParaRPr sz="51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63" y="2077250"/>
            <a:ext cx="7524676" cy="218263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578113" y="4446025"/>
            <a:ext cx="7987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35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“Elija su asiento entre aquellos coloreados en verde. Los asientos rojos ya están ocupados”.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571800" y="372075"/>
            <a:ext cx="8572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Dificultades temporales y contextuales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686100" y="2291375"/>
            <a:ext cx="77718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solo las personas con discapacidad pueden tener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problemas con el color y el contraste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Hay muchas limitaciones temporales que puede experimentar una persona.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571800" y="372075"/>
            <a:ext cx="8572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Sobre el contraste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686100" y="1621750"/>
            <a:ext cx="7771800" cy="2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 buen uso del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y el contraste es también una cuestión de usabilidad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un texto con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alto contraste es más legible y requiere menos esfuerzo que otro con un contraste bajo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aunque podamos percibir ambos.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/>
        </p:nvSpPr>
        <p:spPr>
          <a:xfrm>
            <a:off x="571800" y="372075"/>
            <a:ext cx="8572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Criterio 1.4.3. Contraste mínimo (Nivel AA)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686100" y="2443775"/>
            <a:ext cx="77718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Establece el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contraste mínimo que debe tener el texto y las imágenes de texto.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/>
        </p:nvSpPr>
        <p:spPr>
          <a:xfrm>
            <a:off x="571800" y="372075"/>
            <a:ext cx="8572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Contraste mínimo 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721050" y="1357275"/>
            <a:ext cx="7701900" cy="3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BFD0E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Ratio 1.5:1 Requisitos de accesibilidad para color y contraste en la web</a:t>
            </a:r>
            <a:endParaRPr sz="1450">
              <a:solidFill>
                <a:srgbClr val="BFD0E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93B8DB"/>
                </a:solidFill>
                <a:latin typeface="Roboto Medium"/>
                <a:ea typeface="Roboto Medium"/>
                <a:cs typeface="Roboto Medium"/>
                <a:sym typeface="Roboto Medium"/>
              </a:rPr>
              <a:t>Ratio 2:1.5 Requisitos de accesibilidad para color y contraste en la web</a:t>
            </a:r>
            <a:endParaRPr sz="1450">
              <a:solidFill>
                <a:srgbClr val="93B8DB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688CAD"/>
                </a:solidFill>
                <a:latin typeface="Roboto Medium"/>
                <a:ea typeface="Roboto Medium"/>
                <a:cs typeface="Roboto Medium"/>
                <a:sym typeface="Roboto Medium"/>
              </a:rPr>
              <a:t>Ratio 3.5:1 Requisitos de accesibilidad para color y contraste en la web</a:t>
            </a:r>
            <a:endParaRPr sz="1450">
              <a:solidFill>
                <a:srgbClr val="688CA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55728E"/>
                </a:solidFill>
                <a:latin typeface="Roboto Medium"/>
                <a:ea typeface="Roboto Medium"/>
                <a:cs typeface="Roboto Medium"/>
                <a:sym typeface="Roboto Medium"/>
              </a:rPr>
              <a:t>Ratio 5:1 Requisitos de accesibilidad para color y contraste en la web</a:t>
            </a:r>
            <a:endParaRPr sz="1450">
              <a:solidFill>
                <a:srgbClr val="55728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324454"/>
                </a:solidFill>
                <a:latin typeface="Roboto Medium"/>
                <a:ea typeface="Roboto Medium"/>
                <a:cs typeface="Roboto Medium"/>
                <a:sym typeface="Roboto Medium"/>
              </a:rPr>
              <a:t>Ratio 10:1 Requisitos de accesibilidad para color y contraste en la web</a:t>
            </a:r>
            <a:endParaRPr sz="1450">
              <a:solidFill>
                <a:srgbClr val="3244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1E283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Ratio 15:1 Requisitos de accesibilidad para color y contraste en la web</a:t>
            </a:r>
            <a:r>
              <a:rPr i="1"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La clase pasada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873800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2 - Clase </a:t>
            </a: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7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74275" y="17579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Discapacidades y afecciones de la visión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Colores y accesibilidad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Contraste y accesibilidad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Herramientas de validación Figma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Herramientas de validación navegador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/>
        </p:nvSpPr>
        <p:spPr>
          <a:xfrm>
            <a:off x="571800" y="372075"/>
            <a:ext cx="8572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Gráficas</a:t>
            </a: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 y Datos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496400"/>
            <a:ext cx="59436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/>
        </p:nvSpPr>
        <p:spPr>
          <a:xfrm>
            <a:off x="571800" y="372075"/>
            <a:ext cx="8572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Gráficas y Datos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775475"/>
            <a:ext cx="594360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578088" y="3781475"/>
            <a:ext cx="798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Asegurarse de que la información también se presenta en texto.</a:t>
            </a:r>
            <a:endParaRPr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Usar patrones o tramas además del color. </a:t>
            </a:r>
            <a:endParaRPr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654075" y="472400"/>
            <a:ext cx="60111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Discapacidades cognitivas y dificultades de aprendizaje 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/>
        </p:nvSpPr>
        <p:spPr>
          <a:xfrm>
            <a:off x="571800" y="372075"/>
            <a:ext cx="84198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Discapacidad y aprendizaje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686100" y="2443775"/>
            <a:ext cx="77718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Las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discapacidades del aprendizaje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afectan la manera en la que una persona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aprende a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leer, escribir, hablar y hacer cálculos.</a:t>
            </a:r>
            <a:endParaRPr b="1"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/>
        </p:nvSpPr>
        <p:spPr>
          <a:xfrm>
            <a:off x="149400" y="392000"/>
            <a:ext cx="88452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Tipos de d</a:t>
            </a: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iscapacidades del aprendizaje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362100" y="234542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i="1" lang="en" sz="1600">
                <a:solidFill>
                  <a:schemeClr val="dk1"/>
                </a:solidFill>
                <a:highlight>
                  <a:srgbClr val="CFE2F3"/>
                </a:highlight>
                <a:latin typeface="Poppins"/>
                <a:ea typeface="Poppins"/>
                <a:cs typeface="Poppins"/>
                <a:sym typeface="Poppins"/>
              </a:rPr>
              <a:t>Dislexia:</a:t>
            </a:r>
            <a:r>
              <a:rPr b="1" lang="en" sz="1600">
                <a:solidFill>
                  <a:schemeClr val="dk1"/>
                </a:solidFill>
                <a:highlight>
                  <a:srgbClr val="CFE2F3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 personas con dislexia tienen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problemas para leer las palabras con precisión y facilidad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(a veces denominada "fluidez") y pueden tener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dificultades para deletrear, entender oraciones y reconocer palabras que ya conocen.</a:t>
            </a:r>
            <a:endParaRPr b="1" i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i="1" lang="en" sz="1600">
                <a:solidFill>
                  <a:schemeClr val="dk1"/>
                </a:solidFill>
                <a:highlight>
                  <a:srgbClr val="CFE2F3"/>
                </a:highlight>
                <a:latin typeface="Poppins"/>
                <a:ea typeface="Poppins"/>
                <a:cs typeface="Poppins"/>
                <a:sym typeface="Poppins"/>
              </a:rPr>
              <a:t>Disgrafía:</a:t>
            </a:r>
            <a:r>
              <a:rPr b="1" lang="en" sz="1600">
                <a:solidFill>
                  <a:schemeClr val="dk1"/>
                </a:solidFill>
                <a:highlight>
                  <a:srgbClr val="CFE2F3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Las personas con disgrafía tienen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problemas con su escritura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Pueden tener problemas para f</a:t>
            </a:r>
            <a:r>
              <a:rPr b="1"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ormar letras, escribir dentro de un espacio definido y escribir sus pensamientos.</a:t>
            </a:r>
            <a:endParaRPr b="1"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/>
        </p:nvSpPr>
        <p:spPr>
          <a:xfrm>
            <a:off x="149400" y="392000"/>
            <a:ext cx="88452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Tipos de discapacidades del aprendizaje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362100" y="234542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i="1" lang="en" sz="1600">
                <a:solidFill>
                  <a:schemeClr val="dk1"/>
                </a:solidFill>
                <a:highlight>
                  <a:srgbClr val="CFE2F3"/>
                </a:highlight>
                <a:latin typeface="Poppins"/>
                <a:ea typeface="Poppins"/>
                <a:cs typeface="Poppins"/>
                <a:sym typeface="Poppins"/>
              </a:rPr>
              <a:t>Síndrome de Down: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Las personas con esta afección por lo general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necesitan más tiempo para procesar y comprender lo que se les dice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y por tanto pueden ser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más lentas para responder a las preguntas o para seguir las instrucciones,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incluso cuando no están experimentando problemas de memoria auditiva.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highlight>
                <a:srgbClr val="CFE2F3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/>
        </p:nvSpPr>
        <p:spPr>
          <a:xfrm>
            <a:off x="149400" y="392000"/>
            <a:ext cx="88452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Tipos de discapacidades del aprendizaje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24" name="Google Shape;224;p38"/>
          <p:cNvSpPr txBox="1"/>
          <p:nvPr/>
        </p:nvSpPr>
        <p:spPr>
          <a:xfrm>
            <a:off x="362100" y="234542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i="1" lang="en" sz="1600">
                <a:solidFill>
                  <a:schemeClr val="dk1"/>
                </a:solidFill>
                <a:highlight>
                  <a:srgbClr val="CFE2F3"/>
                </a:highlight>
                <a:latin typeface="Poppins"/>
                <a:ea typeface="Poppins"/>
                <a:cs typeface="Poppins"/>
                <a:sym typeface="Poppins"/>
              </a:rPr>
              <a:t>Trastorno del procesamiento auditivo central: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Tienen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problemas para entender y recordar las tareas relacionadas con el lenguaje.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Tienen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dificultades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para explicar cosas, entender chistes y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seguir instrucciones.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Confunden palabras y se distraen fácilmente.</a:t>
            </a:r>
            <a:endParaRPr b="1" i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i="1" lang="en" sz="1600">
                <a:solidFill>
                  <a:schemeClr val="dk1"/>
                </a:solidFill>
                <a:highlight>
                  <a:srgbClr val="CFE2F3"/>
                </a:highlight>
                <a:latin typeface="Poppins"/>
                <a:ea typeface="Poppins"/>
                <a:cs typeface="Poppins"/>
                <a:sym typeface="Poppins"/>
              </a:rPr>
              <a:t>Trastornos del aprendizaje no verbal: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Tienen dificultades para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entender la expresión facial y el lenguaje corporal.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Tienen problemas para generalizar y </a:t>
            </a:r>
            <a:r>
              <a:rPr b="1" i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seguir instrucciones de varios pasos.</a:t>
            </a:r>
            <a:endParaRPr b="1" i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highlight>
                <a:srgbClr val="CFE2F3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/>
        </p:nvSpPr>
        <p:spPr>
          <a:xfrm>
            <a:off x="574275" y="372075"/>
            <a:ext cx="8225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Tipografía</a:t>
            </a: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y </a:t>
            </a: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accesibilidad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30" name="Google Shape;230;p39"/>
          <p:cNvSpPr txBox="1"/>
          <p:nvPr/>
        </p:nvSpPr>
        <p:spPr>
          <a:xfrm>
            <a:off x="574275" y="24437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la hora de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elegir una fuente para nuestra web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podemos preguntarnos, ¿qué fuente es la más adecuada desde la accesibilidad,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Serif o Sans-Serif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/>
        </p:nvSpPr>
        <p:spPr>
          <a:xfrm>
            <a:off x="574275" y="372075"/>
            <a:ext cx="82257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Diferencia entre Serif y Sans-Serif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325" y="2294150"/>
            <a:ext cx="59436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/>
        </p:nvSpPr>
        <p:spPr>
          <a:xfrm>
            <a:off x="574275" y="372075"/>
            <a:ext cx="8225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Legibilidad de Serif y Sans Serif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574275" y="22151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Sección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508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(Ley Federal USA)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establece los requisitos para elegir tipos de letra accesibles.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Sin embargo, el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Departamento de Salud y Servicios Humanos de EE.UU. ha recomendado las utilizar fuentes sans serif. </a:t>
            </a:r>
            <a:endParaRPr b="1"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1873800" y="2687500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Clase Nº0</a:t>
            </a: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8</a:t>
            </a:r>
            <a:endParaRPr i="1"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0" y="928125"/>
            <a:ext cx="9144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“</a:t>
            </a: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Accesibilidad y 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Diseño UI -Vol.2</a:t>
            </a: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”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Legibilidad Sans Serif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800" y="1409225"/>
            <a:ext cx="7394401" cy="346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Legibilidad Sans Serif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4">
            <a:alphaModFix/>
          </a:blip>
          <a:srcRect b="69894" l="0" r="0" t="0"/>
          <a:stretch/>
        </p:blipFill>
        <p:spPr>
          <a:xfrm>
            <a:off x="1768275" y="1517700"/>
            <a:ext cx="5607459" cy="14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 rotWithShape="1">
          <a:blip r:embed="rId4">
            <a:alphaModFix/>
          </a:blip>
          <a:srcRect b="21053" l="0" r="0" t="48840"/>
          <a:stretch/>
        </p:blipFill>
        <p:spPr>
          <a:xfrm>
            <a:off x="1768275" y="2986725"/>
            <a:ext cx="5607451" cy="14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Legibilidad Sans Serif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000" y="1502450"/>
            <a:ext cx="6210248" cy="279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Legibilidad Sans Serif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67" name="Google Shape;267;p45"/>
          <p:cNvPicPr preferRelativeResize="0"/>
          <p:nvPr/>
        </p:nvPicPr>
        <p:blipFill rotWithShape="1">
          <a:blip r:embed="rId4">
            <a:alphaModFix/>
          </a:blip>
          <a:srcRect b="45432" l="0" r="0" t="27435"/>
          <a:stretch/>
        </p:blipFill>
        <p:spPr>
          <a:xfrm>
            <a:off x="528600" y="1662825"/>
            <a:ext cx="5916550" cy="1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 rotWithShape="1">
          <a:blip r:embed="rId4">
            <a:alphaModFix/>
          </a:blip>
          <a:srcRect b="-594" l="0" r="0" t="73462"/>
          <a:stretch/>
        </p:blipFill>
        <p:spPr>
          <a:xfrm>
            <a:off x="528600" y="3059700"/>
            <a:ext cx="5916550" cy="1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350" y="1979725"/>
            <a:ext cx="2008726" cy="17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/>
        </p:nvSpPr>
        <p:spPr>
          <a:xfrm>
            <a:off x="574275" y="372075"/>
            <a:ext cx="8225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Evitar las fuentes especiales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574275" y="2358650"/>
            <a:ext cx="84198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Las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fuentes especiales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con formas cursivas o inusuales o características artísticas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pueden verse bien, pero son mucho más difíciles de leer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que las familias de fuentes comunes.</a:t>
            </a:r>
            <a:endParaRPr b="1"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/>
        </p:nvSpPr>
        <p:spPr>
          <a:xfrm>
            <a:off x="574275" y="372075"/>
            <a:ext cx="8225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Evitar las fuentes especiales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81" name="Google Shape;2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825" y="2188275"/>
            <a:ext cx="5644592" cy="26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Estilo Tipográfico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287" name="Google Shape;287;p48"/>
          <p:cNvSpPr txBox="1"/>
          <p:nvPr/>
        </p:nvSpPr>
        <p:spPr>
          <a:xfrm>
            <a:off x="574275" y="1254550"/>
            <a:ext cx="7812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Recomendaciones generales para web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8" name="Google Shape;288;p48"/>
          <p:cNvSpPr txBox="1"/>
          <p:nvPr/>
        </p:nvSpPr>
        <p:spPr>
          <a:xfrm>
            <a:off x="574275" y="19865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Tamaño de fuente: </a:t>
            </a:r>
            <a:r>
              <a:rPr b="1"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14px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base, aunque actualmente se usa </a:t>
            </a:r>
            <a:r>
              <a:rPr b="1"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20px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cuerpo.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Subrayado: </a:t>
            </a:r>
            <a:r>
              <a:rPr b="1"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utilice subrayados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 elementos que</a:t>
            </a:r>
            <a:r>
              <a:rPr b="1"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sean enlaces.</a:t>
            </a:r>
            <a:endParaRPr b="1"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Estilo Tipográfico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475" y="1530700"/>
            <a:ext cx="4763883" cy="31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Estilo Tipográfico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00" name="Google Shape;300;p50"/>
          <p:cNvSpPr txBox="1"/>
          <p:nvPr/>
        </p:nvSpPr>
        <p:spPr>
          <a:xfrm>
            <a:off x="477225" y="1528500"/>
            <a:ext cx="8419800" cy="3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Lorem Ipsum is simply dummy text of the printing and typesetting industry. Lorem </a:t>
            </a:r>
            <a:r>
              <a:rPr b="1" lang="en"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psum has ever since the 1500s, when an unknown</a:t>
            </a:r>
            <a:r>
              <a:rPr b="1" lang="en" sz="3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</a:t>
            </a:r>
            <a:r>
              <a:rPr b="1" lang="en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en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rinter took a galley of type and scrambled it to make a type specimen book. 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has survived not only five centuries, but also the </a:t>
            </a:r>
            <a:r>
              <a:rPr b="1" lang="en" sz="3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eap into electronic typesetting, </a:t>
            </a:r>
            <a:r>
              <a:rPr lang="en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remaining essentially unchanged. It was popularised in the </a:t>
            </a:r>
            <a:r>
              <a:rPr b="1" lang="en" sz="3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960s </a:t>
            </a:r>
            <a:r>
              <a:rPr lang="en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with the release of Letraset sheets.</a:t>
            </a:r>
            <a:endParaRPr b="1" sz="1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Estilo Tipográfico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06" name="Google Shape;3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763" y="1372575"/>
            <a:ext cx="4468723" cy="34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Qué vamos a ver hoy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574275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2 - Clase 8 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574275" y="17579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Testeando desde el UI Vol.2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Tipografía y accesibilidad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Herramientas de validación Figma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Herramientas de validación navegador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/>
        </p:nvSpPr>
        <p:spPr>
          <a:xfrm>
            <a:off x="571800" y="372075"/>
            <a:ext cx="8572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Criterio 1.4.3. Contraste mínimo (Nivel AA)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12" name="Google Shape;312;p52"/>
          <p:cNvSpPr txBox="1"/>
          <p:nvPr/>
        </p:nvSpPr>
        <p:spPr>
          <a:xfrm>
            <a:off x="686100" y="2274550"/>
            <a:ext cx="77718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Textos e imágenes de texto debe tener un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ratio de contraste de al menos 4.5:1. </a:t>
            </a:r>
            <a:r>
              <a:rPr lang="en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Excepto:</a:t>
            </a:r>
            <a:endParaRPr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Títulos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(18px): </a:t>
            </a:r>
            <a:r>
              <a:rPr b="1" i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ratio de contraste de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3:1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Texto e imágenes accesorias, logos: no hay requisitos de contraste.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/>
        </p:nvSpPr>
        <p:spPr>
          <a:xfrm>
            <a:off x="574275" y="372075"/>
            <a:ext cx="8225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Buen y mal contraste de texto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18" name="Google Shape;3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000" y="1631225"/>
            <a:ext cx="2463536" cy="26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3"/>
          <p:cNvPicPr preferRelativeResize="0"/>
          <p:nvPr/>
        </p:nvPicPr>
        <p:blipFill rotWithShape="1">
          <a:blip r:embed="rId5">
            <a:alphaModFix/>
          </a:blip>
          <a:srcRect b="0" l="0" r="53464" t="0"/>
          <a:stretch/>
        </p:blipFill>
        <p:spPr>
          <a:xfrm>
            <a:off x="6379775" y="1631229"/>
            <a:ext cx="2186452" cy="26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Imágenes de texto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25" name="Google Shape;325;p54"/>
          <p:cNvSpPr txBox="1"/>
          <p:nvPr/>
        </p:nvSpPr>
        <p:spPr>
          <a:xfrm>
            <a:off x="578088" y="4153225"/>
            <a:ext cx="79878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5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Pero cuando el texto es parte de anuncios u otro material gráfico hay que cumplir los mismos ratios de contraste que si fuese texto normal.</a:t>
            </a:r>
            <a:endParaRPr sz="1700"/>
          </a:p>
        </p:txBody>
      </p:sp>
      <p:pic>
        <p:nvPicPr>
          <p:cNvPr id="326" name="Google Shape;326;p54"/>
          <p:cNvPicPr preferRelativeResize="0"/>
          <p:nvPr/>
        </p:nvPicPr>
        <p:blipFill rotWithShape="1">
          <a:blip r:embed="rId4">
            <a:alphaModFix/>
          </a:blip>
          <a:srcRect b="0" l="0" r="0" t="67925"/>
          <a:stretch/>
        </p:blipFill>
        <p:spPr>
          <a:xfrm>
            <a:off x="1440550" y="3274000"/>
            <a:ext cx="5943600" cy="7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6825" y="1499363"/>
            <a:ext cx="43910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/>
        </p:nvSpPr>
        <p:spPr>
          <a:xfrm>
            <a:off x="574275" y="372075"/>
            <a:ext cx="82257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Contraste de componentes 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Interfaz y Objetos Gráficos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/>
        </p:nvSpPr>
        <p:spPr>
          <a:xfrm>
            <a:off x="571800" y="372075"/>
            <a:ext cx="8572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Criterio 1.4.11 Contraste de elementos no textuales (AA)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38" name="Google Shape;338;p56"/>
          <p:cNvSpPr txBox="1"/>
          <p:nvPr/>
        </p:nvSpPr>
        <p:spPr>
          <a:xfrm>
            <a:off x="686100" y="3265150"/>
            <a:ext cx="7771800" cy="17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Componentes del interfaz de usuario (UI)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Objetos gráficos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/>
        </p:nvSpPr>
        <p:spPr>
          <a:xfrm>
            <a:off x="571800" y="372075"/>
            <a:ext cx="8572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El contraste en los componentes del UI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44" name="Google Shape;3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13" y="2288350"/>
            <a:ext cx="8356376" cy="19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/>
        </p:nvSpPr>
        <p:spPr>
          <a:xfrm>
            <a:off x="571800" y="372075"/>
            <a:ext cx="8572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Campos de Texto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50" y="1825375"/>
            <a:ext cx="7822300" cy="22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/>
        </p:nvSpPr>
        <p:spPr>
          <a:xfrm>
            <a:off x="571800" y="372075"/>
            <a:ext cx="8572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Otros componentes y controles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338" y="2281150"/>
            <a:ext cx="7257324" cy="22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/>
        </p:nvSpPr>
        <p:spPr>
          <a:xfrm>
            <a:off x="571800" y="372075"/>
            <a:ext cx="8572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El contraste en los objetos gráficos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362" name="Google Shape;36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263" y="2157675"/>
            <a:ext cx="5277475" cy="26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/>
          <p:nvPr/>
        </p:nvSpPr>
        <p:spPr>
          <a:xfrm>
            <a:off x="104250" y="895725"/>
            <a:ext cx="8935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Ejercitando de manera</a:t>
            </a:r>
            <a:endParaRPr b="1" i="1" sz="5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Manual</a:t>
            </a:r>
            <a:endParaRPr b="1" i="1" sz="5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61"/>
          <p:cNvSpPr txBox="1"/>
          <p:nvPr/>
        </p:nvSpPr>
        <p:spPr>
          <a:xfrm>
            <a:off x="2526900" y="3102725"/>
            <a:ext cx="4090200" cy="477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 SemiBold"/>
                <a:ea typeface="Poppins SemiBold"/>
                <a:cs typeface="Poppins SemiBold"/>
                <a:sym typeface="Poppins SemiBold"/>
              </a:rPr>
              <a:t>Probemos</a:t>
            </a:r>
            <a:endParaRPr sz="19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654075" y="243800"/>
            <a:ext cx="61101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Discapacidades visuales y enfermedades que afectan la visión</a:t>
            </a:r>
            <a:endParaRPr i="1" sz="3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Hoy vimos!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74" name="Google Shape;374;p62"/>
          <p:cNvSpPr txBox="1"/>
          <p:nvPr/>
        </p:nvSpPr>
        <p:spPr>
          <a:xfrm>
            <a:off x="1873800" y="1254550"/>
            <a:ext cx="53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Módulo 2 - Clase 7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75" name="Google Shape;375;p62"/>
          <p:cNvSpPr txBox="1"/>
          <p:nvPr/>
        </p:nvSpPr>
        <p:spPr>
          <a:xfrm>
            <a:off x="574275" y="17579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Discapacidades y afecciones de la visión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Colores, tipografías y accesibilidad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Contraste y accesibilidad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Herramientas de validación Figma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Herramientas de validación navegador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/>
          <p:nvPr/>
        </p:nvSpPr>
        <p:spPr>
          <a:xfrm>
            <a:off x="1873800" y="2763700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Próxima clase</a:t>
            </a:r>
            <a:endParaRPr i="1"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1" name="Google Shape;381;p63"/>
          <p:cNvSpPr txBox="1"/>
          <p:nvPr/>
        </p:nvSpPr>
        <p:spPr>
          <a:xfrm>
            <a:off x="104250" y="1004325"/>
            <a:ext cx="89355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“Conceptos básicos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Del Testing ”</a:t>
            </a:r>
            <a:endParaRPr sz="530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4"/>
          <p:cNvSpPr txBox="1"/>
          <p:nvPr/>
        </p:nvSpPr>
        <p:spPr>
          <a:xfrm>
            <a:off x="574275" y="6768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Módulo 3 - Clase 9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87" name="Google Shape;387;p64"/>
          <p:cNvSpPr txBox="1"/>
          <p:nvPr/>
        </p:nvSpPr>
        <p:spPr>
          <a:xfrm>
            <a:off x="574275" y="1960675"/>
            <a:ext cx="7505400" cy="22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Conceptos </a:t>
            </a: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básicos</a:t>
            </a: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 sobre </a:t>
            </a: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Testing 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. Funcionales / No funcionales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Hablemos de prioridades 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Retomamos herramientas manuales de contraste y zoom según uso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/>
          <p:nvPr/>
        </p:nvSpPr>
        <p:spPr>
          <a:xfrm>
            <a:off x="890400" y="2154100"/>
            <a:ext cx="7363200" cy="17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Char char="●"/>
            </a:pPr>
            <a:r>
              <a:rPr b="1" i="1" lang="en" sz="2000" u="sng">
                <a:latin typeface="Poppins"/>
                <a:ea typeface="Poppins"/>
                <a:cs typeface="Poppins"/>
                <a:sym typeface="Poppins"/>
              </a:rPr>
              <a:t>Leer apuntes y practicar con las herramientas </a:t>
            </a:r>
            <a:r>
              <a:rPr i="1" lang="en" sz="2000">
                <a:latin typeface="Poppins SemiBold"/>
                <a:ea typeface="Poppins SemiBold"/>
                <a:cs typeface="Poppins SemiBold"/>
                <a:sym typeface="Poppins SemiBold"/>
              </a:rPr>
              <a:t>que vimos para poder ir familiarizándonos con la manera de ejecutar testeos manuales.</a:t>
            </a:r>
            <a:endParaRPr i="1"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93" name="Google Shape;393;p65"/>
          <p:cNvSpPr txBox="1"/>
          <p:nvPr/>
        </p:nvSpPr>
        <p:spPr>
          <a:xfrm>
            <a:off x="208625" y="1004325"/>
            <a:ext cx="869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Para la próxima clase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6"/>
          <p:cNvSpPr txBox="1"/>
          <p:nvPr/>
        </p:nvSpPr>
        <p:spPr>
          <a:xfrm>
            <a:off x="574275" y="372075"/>
            <a:ext cx="8225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Degeneración Macular y la tecnología 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grpSp>
        <p:nvGrpSpPr>
          <p:cNvPr id="399" name="Google Shape;399;p66"/>
          <p:cNvGrpSpPr/>
          <p:nvPr/>
        </p:nvGrpSpPr>
        <p:grpSpPr>
          <a:xfrm>
            <a:off x="4729725" y="2759400"/>
            <a:ext cx="3770700" cy="1198500"/>
            <a:chOff x="4729725" y="2759400"/>
            <a:chExt cx="3770700" cy="1198500"/>
          </a:xfrm>
        </p:grpSpPr>
        <p:sp>
          <p:nvSpPr>
            <p:cNvPr id="400" name="Google Shape;400;p66"/>
            <p:cNvSpPr txBox="1"/>
            <p:nvPr/>
          </p:nvSpPr>
          <p:spPr>
            <a:xfrm>
              <a:off x="5052525" y="2896950"/>
              <a:ext cx="3125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Poppins"/>
                  <a:ea typeface="Poppins"/>
                  <a:cs typeface="Poppins"/>
                  <a:sym typeface="Poppins"/>
                </a:rPr>
                <a:t>Canal de Youtube</a:t>
              </a:r>
              <a:endParaRPr b="1" sz="24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Poppins"/>
                  <a:ea typeface="Poppins"/>
                  <a:cs typeface="Poppins"/>
                  <a:sym typeface="Poppins"/>
                </a:rPr>
                <a:t>“ The Blind Life ”</a:t>
              </a:r>
              <a:endParaRPr b="1" sz="24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1" name="Google Shape;401;p66">
              <a:hlinkClick r:id="rId4"/>
            </p:cNvPr>
            <p:cNvSpPr/>
            <p:nvPr/>
          </p:nvSpPr>
          <p:spPr>
            <a:xfrm>
              <a:off x="4729725" y="2759400"/>
              <a:ext cx="3770700" cy="1198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" name="Google Shape;40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400" y="2514775"/>
            <a:ext cx="3020974" cy="20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/>
          <p:nvPr/>
        </p:nvSpPr>
        <p:spPr>
          <a:xfrm>
            <a:off x="3382200" y="1190225"/>
            <a:ext cx="5761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Gracias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por escuchar</a:t>
            </a:r>
            <a:r>
              <a:rPr lang="en" sz="5200">
                <a:latin typeface="Poppins ExtraBold"/>
                <a:ea typeface="Poppins ExtraBold"/>
                <a:cs typeface="Poppins ExtraBold"/>
                <a:sym typeface="Poppins ExtraBold"/>
              </a:rPr>
              <a:t>!</a:t>
            </a:r>
            <a:endParaRPr sz="52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3382200" y="2975825"/>
            <a:ext cx="53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Poppins"/>
                <a:ea typeface="Poppins"/>
                <a:cs typeface="Poppins"/>
                <a:sym typeface="Poppins"/>
              </a:rPr>
              <a:t>#democratizandolaaccesibilidad</a:t>
            </a:r>
            <a:endParaRPr i="1"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¿Cómo</a:t>
            </a: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afecta la vista?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574275" y="1254550"/>
            <a:ext cx="7812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 Medium"/>
                <a:ea typeface="Poppins Medium"/>
                <a:cs typeface="Poppins Medium"/>
                <a:sym typeface="Poppins Medium"/>
              </a:rPr>
              <a:t>Discapacidades y enfermedades de afectan la visión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574275" y="19865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Daltonismo: </a:t>
            </a:r>
            <a:r>
              <a:rPr b="1"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sensibilidad reducida o falta de sensibilidad a ciertos colores.</a:t>
            </a:r>
            <a:endParaRPr b="1" i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Baja visión: </a:t>
            </a:r>
            <a:r>
              <a:rPr b="1"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pérdida leve o moderada de la visión en uno o ambos ojos.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Ceguera: </a:t>
            </a:r>
            <a:r>
              <a:rPr b="1"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pérdida sustancial e incorregible de la visión en ambos ojos.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S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ensibilidad a los colores brillantes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Hablemos de Color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77675" y="1466325"/>
            <a:ext cx="5818900" cy="29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423775" y="2601750"/>
            <a:ext cx="1137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oppins"/>
                <a:ea typeface="Poppins"/>
                <a:cs typeface="Poppins"/>
                <a:sym typeface="Poppins"/>
              </a:rPr>
              <a:t>CMYK</a:t>
            </a:r>
            <a:endParaRPr b="1" sz="2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7813475" y="2601750"/>
            <a:ext cx="113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oppins"/>
                <a:ea typeface="Poppins"/>
                <a:cs typeface="Poppins"/>
                <a:sym typeface="Poppins"/>
              </a:rPr>
              <a:t>RGB</a:t>
            </a:r>
            <a:endParaRPr b="1" sz="2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4">
            <a:alphaModFix/>
          </a:blip>
          <a:srcRect b="37546" l="0" r="0" t="0"/>
          <a:stretch/>
        </p:blipFill>
        <p:spPr>
          <a:xfrm>
            <a:off x="395550" y="1463650"/>
            <a:ext cx="3545174" cy="24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4">
            <a:alphaModFix/>
          </a:blip>
          <a:srcRect b="0" l="0" r="0" t="64778"/>
          <a:stretch/>
        </p:blipFill>
        <p:spPr>
          <a:xfrm>
            <a:off x="4149975" y="1463650"/>
            <a:ext cx="4724651" cy="18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RGB / </a:t>
            </a: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Hexadecimales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537000" y="4119175"/>
            <a:ext cx="807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 colores hexadecimales se escriben con una # y un código de 6 dígitos que combina números y letras.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6256550" y="106612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/>
        </p:nvSpPr>
        <p:spPr>
          <a:xfrm>
            <a:off x="574275" y="372075"/>
            <a:ext cx="822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Poppins ExtraBold"/>
                <a:ea typeface="Poppins ExtraBold"/>
                <a:cs typeface="Poppins ExtraBold"/>
                <a:sym typeface="Poppins ExtraBold"/>
              </a:rPr>
              <a:t>Luminancia</a:t>
            </a:r>
            <a:endParaRPr sz="5300"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574275" y="1986575"/>
            <a:ext cx="84198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Cantidad de luz que emite un color a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través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una pantalla hacia los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ojos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solemos hablar de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luminancia, 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sino de su equivalente psicológico: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 brillo.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